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79" r:id="rId2"/>
    <p:sldId id="306" r:id="rId3"/>
    <p:sldId id="307" r:id="rId4"/>
    <p:sldId id="30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3746"/>
    <a:srgbClr val="EA7600"/>
    <a:srgbClr val="1F4E79"/>
    <a:srgbClr val="BDD7EE"/>
    <a:srgbClr val="E6E6E6"/>
    <a:srgbClr val="FFE699"/>
    <a:srgbClr val="F2F2F2"/>
    <a:srgbClr val="FFF2CC"/>
    <a:srgbClr val="9AF67A"/>
    <a:srgbClr val="85F4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24" autoAdjust="0"/>
    <p:restoredTop sz="91466" autoAdjust="0"/>
  </p:normalViewPr>
  <p:slideViewPr>
    <p:cSldViewPr snapToGrid="0">
      <p:cViewPr varScale="1">
        <p:scale>
          <a:sx n="62" d="100"/>
          <a:sy n="62" d="100"/>
        </p:scale>
        <p:origin x="17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>
        <p:scale>
          <a:sx n="80" d="100"/>
          <a:sy n="80" d="100"/>
        </p:scale>
        <p:origin x="2256" y="-7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ECC001-2C7A-4C2A-8B06-705CA02DC7C6}" type="datetimeFigureOut">
              <a:rPr lang="en-GB" smtClean="0"/>
              <a:t>26/03/2020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873E03-7F6C-40B1-9C82-92C8804404E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70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73E03-7F6C-40B1-9C82-92C8804404E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1696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73E03-7F6C-40B1-9C82-92C8804404E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16965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73E03-7F6C-40B1-9C82-92C8804404E5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8175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73E03-7F6C-40B1-9C82-92C8804404E5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8175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hamilton-trust.org.uk/maths/year-3-maths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8754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1625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75158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FB96D1F-83BC-4887-89A5-175B6E6C68B9}"/>
              </a:ext>
            </a:extLst>
          </p:cNvPr>
          <p:cNvSpPr/>
          <p:nvPr userDrawn="1"/>
        </p:nvSpPr>
        <p:spPr>
          <a:xfrm>
            <a:off x="-53107" y="6221405"/>
            <a:ext cx="9197108" cy="657069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13BC91-F6D0-4DC8-B0B8-6E7E7FAB66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5D9A2E24-96C9-44BE-881E-97F4ADE19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185487" y="6367375"/>
            <a:ext cx="719921" cy="365125"/>
          </a:xfrm>
        </p:spPr>
        <p:txBody>
          <a:bodyPr/>
          <a:lstStyle>
            <a:lvl1pPr algn="ctr">
              <a:defRPr sz="1300" b="0">
                <a:solidFill>
                  <a:srgbClr val="EA7600"/>
                </a:solidFill>
                <a:latin typeface="+mn-lt"/>
              </a:defRPr>
            </a:lvl1pPr>
          </a:lstStyle>
          <a:p>
            <a:fld id="{BA0EE811-478C-4958-8104-2A70B5A1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89D1CB2-11BF-434A-9AE8-BEAF97E774D6}"/>
              </a:ext>
            </a:extLst>
          </p:cNvPr>
          <p:cNvSpPr/>
          <p:nvPr userDrawn="1"/>
        </p:nvSpPr>
        <p:spPr>
          <a:xfrm>
            <a:off x="810409" y="6380189"/>
            <a:ext cx="227183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300" b="0" dirty="0">
                <a:solidFill>
                  <a:srgbClr val="EA7600"/>
                </a:solidFill>
              </a:rPr>
              <a:t>©</a:t>
            </a:r>
            <a:r>
              <a:rPr lang="en-GB" sz="1200" b="0" dirty="0">
                <a:solidFill>
                  <a:srgbClr val="EA7600"/>
                </a:solidFill>
              </a:rPr>
              <a:t>  </a:t>
            </a:r>
            <a:r>
              <a:rPr lang="en-GB" sz="1300" b="0" u="none" dirty="0">
                <a:solidFill>
                  <a:srgbClr val="EA7600"/>
                </a:solidFill>
                <a:hlinkClick r:id="rId2"/>
              </a:rPr>
              <a:t>hamilton-trust.org.uk</a:t>
            </a:r>
            <a:endParaRPr lang="en-GB" sz="1300" b="0" u="none" dirty="0">
              <a:solidFill>
                <a:srgbClr val="EA76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1EBB7B-6C39-48C7-850C-99BEC78CA1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8" y="6091747"/>
            <a:ext cx="775846" cy="721945"/>
          </a:xfrm>
          <a:prstGeom prst="rect">
            <a:avLst/>
          </a:prstGeom>
        </p:spPr>
      </p:pic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7E7D638D-B41C-46A9-87E5-34C770A46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43602" y="6367376"/>
            <a:ext cx="3086100" cy="365125"/>
          </a:xfrm>
        </p:spPr>
        <p:txBody>
          <a:bodyPr/>
          <a:lstStyle>
            <a:lvl1pPr>
              <a:defRPr sz="1300" b="0">
                <a:solidFill>
                  <a:srgbClr val="EA7600"/>
                </a:solidFill>
                <a:latin typeface="+mn-lt"/>
              </a:defRPr>
            </a:lvl1pPr>
          </a:lstStyle>
          <a:p>
            <a:pPr algn="r"/>
            <a:r>
              <a:rPr lang="en-GB" dirty="0"/>
              <a:t>Year 3</a:t>
            </a:r>
          </a:p>
        </p:txBody>
      </p:sp>
    </p:spTree>
    <p:extLst>
      <p:ext uri="{BB962C8B-B14F-4D97-AF65-F5344CB8AC3E}">
        <p14:creationId xmlns:p14="http://schemas.microsoft.com/office/powerpoint/2010/main" val="1291871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3184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1776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770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469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6172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803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641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1712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rgbClr val="F2F2F2"/>
            </a:gs>
            <a:gs pos="0">
              <a:srgbClr val="FFF2CC"/>
            </a:gs>
            <a:gs pos="100000">
              <a:srgbClr val="FFE699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Year 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EE811-478C-4958-8104-2A70B5A1961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276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3.m4a"/><Relationship Id="rId7" Type="http://schemas.openxmlformats.org/officeDocument/2006/relationships/image" Target="../media/image3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2.xml"/><Relationship Id="rId4" Type="http://schemas.openxmlformats.org/officeDocument/2006/relationships/audio" Target="../media/media3.m4a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5.m4a"/><Relationship Id="rId7" Type="http://schemas.openxmlformats.org/officeDocument/2006/relationships/image" Target="../media/image3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2.xml"/><Relationship Id="rId4" Type="http://schemas.openxmlformats.org/officeDocument/2006/relationships/audio" Target="../media/media5.m4a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CEC2F06-FA07-421C-9E8C-C3D9827F8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>
                <a:solidFill>
                  <a:srgbClr val="EA7600"/>
                </a:solidFill>
              </a:rPr>
              <a:pPr/>
              <a:t>1</a:t>
            </a:fld>
            <a:endParaRPr lang="en-GB" dirty="0">
              <a:solidFill>
                <a:srgbClr val="EA7600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6E7435-766E-44DA-9E64-580F9F209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05926" y="6367376"/>
            <a:ext cx="3723776" cy="365125"/>
          </a:xfrm>
        </p:spPr>
        <p:txBody>
          <a:bodyPr/>
          <a:lstStyle/>
          <a:p>
            <a:pPr algn="r"/>
            <a:r>
              <a:rPr lang="en-GB" dirty="0"/>
              <a:t>Year 3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24AA59A-20AD-4CA8-AEDD-86D4ECD3D06C}"/>
              </a:ext>
            </a:extLst>
          </p:cNvPr>
          <p:cNvGrpSpPr/>
          <p:nvPr/>
        </p:nvGrpSpPr>
        <p:grpSpPr>
          <a:xfrm>
            <a:off x="568924" y="758365"/>
            <a:ext cx="3115103" cy="1414153"/>
            <a:chOff x="526095" y="3349797"/>
            <a:chExt cx="3013314" cy="1293640"/>
          </a:xfrm>
        </p:grpSpPr>
        <p:sp>
          <p:nvSpPr>
            <p:cNvPr id="11" name="Speech Bubble: Rectangle with Corners Rounded 12">
              <a:extLst>
                <a:ext uri="{FF2B5EF4-FFF2-40B4-BE49-F238E27FC236}">
                  <a16:creationId xmlns:a16="http://schemas.microsoft.com/office/drawing/2014/main" id="{0BB57B12-9CA8-42BA-96C1-A48B02356C03}"/>
                </a:ext>
              </a:extLst>
            </p:cNvPr>
            <p:cNvSpPr/>
            <p:nvPr/>
          </p:nvSpPr>
          <p:spPr>
            <a:xfrm>
              <a:off x="526095" y="3349797"/>
              <a:ext cx="3013314" cy="1293640"/>
            </a:xfrm>
            <a:prstGeom prst="cloudCallout">
              <a:avLst>
                <a:gd name="adj1" fmla="val -57071"/>
                <a:gd name="adj2" fmla="val 67695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28575">
              <a:solidFill>
                <a:schemeClr val="accent5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000" b="1" dirty="0">
                  <a:solidFill>
                    <a:srgbClr val="253746"/>
                  </a:solidFill>
                </a:rPr>
                <a:t>What time is the clock showing?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F22A9AB-D78F-41C1-9BD8-BBE2FD9D3C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308" t="7868" r="20201" b="6886"/>
            <a:stretch/>
          </p:blipFill>
          <p:spPr>
            <a:xfrm>
              <a:off x="2845885" y="3598811"/>
              <a:ext cx="302094" cy="521457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4640400" y="558000"/>
            <a:ext cx="4381500" cy="4276725"/>
            <a:chOff x="1783635" y="1033462"/>
            <a:chExt cx="4381500" cy="427672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3635" y="1033462"/>
              <a:ext cx="4381500" cy="4276725"/>
            </a:xfrm>
            <a:prstGeom prst="rect">
              <a:avLst/>
            </a:prstGeom>
          </p:spPr>
        </p:pic>
        <p:cxnSp>
          <p:nvCxnSpPr>
            <p:cNvPr id="17" name="Straight Arrow Connector 16"/>
            <p:cNvCxnSpPr/>
            <p:nvPr/>
          </p:nvCxnSpPr>
          <p:spPr>
            <a:xfrm flipV="1">
              <a:off x="3974385" y="1447558"/>
              <a:ext cx="0" cy="17280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/>
          <p:nvPr/>
        </p:nvCxnSpPr>
        <p:spPr>
          <a:xfrm rot="16200000" flipV="1">
            <a:off x="6181200" y="2052000"/>
            <a:ext cx="0" cy="1296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692961" y="2309574"/>
            <a:ext cx="736099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2400" b="1" dirty="0"/>
              <a:t>9:00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E9A5378-B51B-43AA-A6B8-A0C167D106BC}"/>
              </a:ext>
            </a:extLst>
          </p:cNvPr>
          <p:cNvGrpSpPr/>
          <p:nvPr/>
        </p:nvGrpSpPr>
        <p:grpSpPr>
          <a:xfrm>
            <a:off x="48604" y="2970578"/>
            <a:ext cx="5285886" cy="3285177"/>
            <a:chOff x="137397" y="1010910"/>
            <a:chExt cx="5285886" cy="3285177"/>
          </a:xfrm>
        </p:grpSpPr>
        <p:sp>
          <p:nvSpPr>
            <p:cNvPr id="19" name="Speech Bubble: Rectangle with Corners Rounded 14">
              <a:extLst>
                <a:ext uri="{FF2B5EF4-FFF2-40B4-BE49-F238E27FC236}">
                  <a16:creationId xmlns:a16="http://schemas.microsoft.com/office/drawing/2014/main" id="{DB9E29E8-CA16-4472-9224-9EDC2178042C}"/>
                </a:ext>
              </a:extLst>
            </p:cNvPr>
            <p:cNvSpPr/>
            <p:nvPr/>
          </p:nvSpPr>
          <p:spPr>
            <a:xfrm>
              <a:off x="137397" y="1010910"/>
              <a:ext cx="5285886" cy="3285177"/>
            </a:xfrm>
            <a:prstGeom prst="irregularSeal2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000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Where will each hand be in half an hour?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3556" y="1594090"/>
              <a:ext cx="1175656" cy="65747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1" name="Speech Bubble: Rectangle with Corners Rounded 10">
            <a:extLst>
              <a:ext uri="{FF2B5EF4-FFF2-40B4-BE49-F238E27FC236}">
                <a16:creationId xmlns:a16="http://schemas.microsoft.com/office/drawing/2014/main" id="{CD2579CE-2DB8-4F93-8ECD-0E9BF715B235}"/>
              </a:ext>
            </a:extLst>
          </p:cNvPr>
          <p:cNvSpPr/>
          <p:nvPr/>
        </p:nvSpPr>
        <p:spPr>
          <a:xfrm>
            <a:off x="314508" y="2392177"/>
            <a:ext cx="2738767" cy="463977"/>
          </a:xfrm>
          <a:prstGeom prst="wedgeEllipseCallout">
            <a:avLst>
              <a:gd name="adj1" fmla="val 61356"/>
              <a:gd name="adj2" fmla="val -18796"/>
            </a:avLst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53746"/>
                </a:solidFill>
              </a:rPr>
              <a:t>9 o’clock.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736234-38CC-4793-A4DB-140A5CE9061A}"/>
              </a:ext>
            </a:extLst>
          </p:cNvPr>
          <p:cNvSpPr txBox="1"/>
          <p:nvPr/>
        </p:nvSpPr>
        <p:spPr>
          <a:xfrm>
            <a:off x="438641" y="138868"/>
            <a:ext cx="8933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EA7600"/>
              </a:buClr>
              <a:buSzPct val="120000"/>
            </a:pPr>
            <a:r>
              <a:rPr lang="en-GB" sz="2000" b="1" dirty="0">
                <a:solidFill>
                  <a:srgbClr val="5B9BD5">
                    <a:lumMod val="75000"/>
                  </a:srgbClr>
                </a:solidFill>
              </a:rPr>
              <a:t>Write and draw corresponding analogue and digital clock times.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4F06FA3-5DEC-4929-B9AB-B01679388EA6}"/>
              </a:ext>
            </a:extLst>
          </p:cNvPr>
          <p:cNvGrpSpPr/>
          <p:nvPr/>
        </p:nvGrpSpPr>
        <p:grpSpPr>
          <a:xfrm>
            <a:off x="3692961" y="1378035"/>
            <a:ext cx="1286358" cy="1084804"/>
            <a:chOff x="3692961" y="1378035"/>
            <a:chExt cx="1286358" cy="1084804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E01DD046-F86B-42F3-B7D6-545EF23FA682}"/>
                </a:ext>
              </a:extLst>
            </p:cNvPr>
            <p:cNvCxnSpPr/>
            <p:nvPr/>
          </p:nvCxnSpPr>
          <p:spPr>
            <a:xfrm flipH="1">
              <a:off x="3980170" y="1734418"/>
              <a:ext cx="344082" cy="728421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5EC6237-599F-4BB6-B064-2600743CB9A6}"/>
                </a:ext>
              </a:extLst>
            </p:cNvPr>
            <p:cNvSpPr txBox="1"/>
            <p:nvPr/>
          </p:nvSpPr>
          <p:spPr>
            <a:xfrm>
              <a:off x="3692961" y="1378035"/>
              <a:ext cx="12863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FF0000"/>
                  </a:solidFill>
                </a:rPr>
                <a:t>colon</a:t>
              </a:r>
            </a:p>
          </p:txBody>
        </p:sp>
      </p:grpSp>
      <p:pic>
        <p:nvPicPr>
          <p:cNvPr id="24" name="1">
            <a:hlinkClick r:id="" action="ppaction://media"/>
            <a:extLst>
              <a:ext uri="{FF2B5EF4-FFF2-40B4-BE49-F238E27FC236}">
                <a16:creationId xmlns:a16="http://schemas.microsoft.com/office/drawing/2014/main" id="{D4F9A398-5BAC-4C73-8524-A8B11C44C14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507674" y="163625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84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0710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  <p:bldLst>
      <p:bldP spid="3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CEC2F06-FA07-421C-9E8C-C3D9827F8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>
                <a:solidFill>
                  <a:srgbClr val="EA7600"/>
                </a:solidFill>
              </a:rPr>
              <a:pPr/>
              <a:t>2</a:t>
            </a:fld>
            <a:endParaRPr lang="en-GB" dirty="0">
              <a:solidFill>
                <a:srgbClr val="EA7600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6E7435-766E-44DA-9E64-580F9F209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05926" y="6367376"/>
            <a:ext cx="3723776" cy="365125"/>
          </a:xfrm>
        </p:spPr>
        <p:txBody>
          <a:bodyPr/>
          <a:lstStyle/>
          <a:p>
            <a:pPr algn="r"/>
            <a:r>
              <a:rPr lang="en-GB" dirty="0"/>
              <a:t>Year 3</a:t>
            </a:r>
          </a:p>
        </p:txBody>
      </p:sp>
      <p:sp>
        <p:nvSpPr>
          <p:cNvPr id="21" name="Speech Bubble: Rectangle with Corners Rounded 10">
            <a:extLst>
              <a:ext uri="{FF2B5EF4-FFF2-40B4-BE49-F238E27FC236}">
                <a16:creationId xmlns:a16="http://schemas.microsoft.com/office/drawing/2014/main" id="{CD2579CE-2DB8-4F93-8ECD-0E9BF715B235}"/>
              </a:ext>
            </a:extLst>
          </p:cNvPr>
          <p:cNvSpPr/>
          <p:nvPr/>
        </p:nvSpPr>
        <p:spPr>
          <a:xfrm>
            <a:off x="2087591" y="827352"/>
            <a:ext cx="2494183" cy="569648"/>
          </a:xfrm>
          <a:prstGeom prst="wedgeEllipseCallout">
            <a:avLst>
              <a:gd name="adj1" fmla="val -75342"/>
              <a:gd name="adj2" fmla="val 64869"/>
            </a:avLst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53746"/>
                </a:solidFill>
              </a:rPr>
              <a:t>Let’s see…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506" y="556676"/>
            <a:ext cx="4381500" cy="4276725"/>
          </a:xfrm>
          <a:prstGeom prst="rect">
            <a:avLst/>
          </a:prstGeom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23" name="Straight Arrow Connector 22"/>
          <p:cNvCxnSpPr/>
          <p:nvPr/>
        </p:nvCxnSpPr>
        <p:spPr>
          <a:xfrm flipV="1">
            <a:off x="6830256" y="972000"/>
            <a:ext cx="0" cy="1728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V="1">
            <a:off x="6182256" y="2050772"/>
            <a:ext cx="0" cy="1296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6830256" y="2698772"/>
            <a:ext cx="0" cy="1728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7100000" flipV="1">
            <a:off x="6198030" y="1870772"/>
            <a:ext cx="0" cy="1296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462206" y="4885544"/>
            <a:ext cx="736099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2400" b="1" dirty="0"/>
              <a:t>9:30</a:t>
            </a:r>
          </a:p>
        </p:txBody>
      </p:sp>
      <p:sp>
        <p:nvSpPr>
          <p:cNvPr id="15" name="Speech Bubble: Rectangle with Corners Rounded 10">
            <a:extLst>
              <a:ext uri="{FF2B5EF4-FFF2-40B4-BE49-F238E27FC236}">
                <a16:creationId xmlns:a16="http://schemas.microsoft.com/office/drawing/2014/main" id="{CD2579CE-2DB8-4F93-8ECD-0E9BF715B235}"/>
              </a:ext>
            </a:extLst>
          </p:cNvPr>
          <p:cNvSpPr/>
          <p:nvPr/>
        </p:nvSpPr>
        <p:spPr>
          <a:xfrm>
            <a:off x="2242457" y="4970863"/>
            <a:ext cx="3176616" cy="463977"/>
          </a:xfrm>
          <a:prstGeom prst="wedgeEllipseCallout">
            <a:avLst>
              <a:gd name="adj1" fmla="val 64386"/>
              <a:gd name="adj2" fmla="val -59307"/>
            </a:avLst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53746"/>
                </a:solidFill>
              </a:rPr>
              <a:t> Half past 9.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002232-2898-4EB5-B16A-D412AF173427}"/>
              </a:ext>
            </a:extLst>
          </p:cNvPr>
          <p:cNvSpPr txBox="1"/>
          <p:nvPr/>
        </p:nvSpPr>
        <p:spPr>
          <a:xfrm>
            <a:off x="438641" y="138868"/>
            <a:ext cx="8933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EA7600"/>
              </a:buClr>
              <a:buSzPct val="120000"/>
            </a:pPr>
            <a:r>
              <a:rPr lang="en-GB" sz="2000" b="1" dirty="0">
                <a:solidFill>
                  <a:srgbClr val="5B9BD5">
                    <a:lumMod val="75000"/>
                  </a:srgbClr>
                </a:solidFill>
              </a:rPr>
              <a:t>Write and draw corresponding analogue and digital clock times. </a:t>
            </a:r>
          </a:p>
        </p:txBody>
      </p:sp>
    </p:spTree>
    <p:extLst>
      <p:ext uri="{BB962C8B-B14F-4D97-AF65-F5344CB8AC3E}">
        <p14:creationId xmlns:p14="http://schemas.microsoft.com/office/powerpoint/2010/main" val="3610162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7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CEC2F06-FA07-421C-9E8C-C3D9827F8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>
                <a:solidFill>
                  <a:srgbClr val="EA7600"/>
                </a:solidFill>
              </a:rPr>
              <a:pPr/>
              <a:t>3</a:t>
            </a:fld>
            <a:endParaRPr lang="en-GB" dirty="0">
              <a:solidFill>
                <a:srgbClr val="EA7600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6E7435-766E-44DA-9E64-580F9F209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05926" y="6367376"/>
            <a:ext cx="3723776" cy="365125"/>
          </a:xfrm>
        </p:spPr>
        <p:txBody>
          <a:bodyPr/>
          <a:lstStyle/>
          <a:p>
            <a:pPr algn="r"/>
            <a:r>
              <a:rPr lang="en-GB" dirty="0"/>
              <a:t>Year 3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083" y="1367912"/>
            <a:ext cx="4381500" cy="4276725"/>
          </a:xfrm>
          <a:prstGeom prst="rect">
            <a:avLst/>
          </a:prstGeom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Arrow Connector 24"/>
          <p:cNvCxnSpPr/>
          <p:nvPr/>
        </p:nvCxnSpPr>
        <p:spPr>
          <a:xfrm flipV="1">
            <a:off x="5414833" y="1774808"/>
            <a:ext cx="0" cy="1728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6200000" flipV="1">
            <a:off x="4766833" y="2862008"/>
            <a:ext cx="0" cy="1296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800000" flipV="1">
            <a:off x="5846833" y="1890008"/>
            <a:ext cx="0" cy="1728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380000" flipV="1">
            <a:off x="4766833" y="2826008"/>
            <a:ext cx="0" cy="1296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3600000" flipV="1">
            <a:off x="6163078" y="2214008"/>
            <a:ext cx="0" cy="1728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500000" flipV="1">
            <a:off x="4766833" y="2790008"/>
            <a:ext cx="0" cy="1296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V="1">
            <a:off x="6278833" y="2646008"/>
            <a:ext cx="0" cy="1728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6680000" flipV="1">
            <a:off x="4756033" y="2754008"/>
            <a:ext cx="0" cy="1296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7200000" flipV="1">
            <a:off x="6156773" y="3078008"/>
            <a:ext cx="0" cy="1728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800000" flipV="1">
            <a:off x="4766833" y="2718008"/>
            <a:ext cx="0" cy="1296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9000000" flipV="1">
            <a:off x="5839633" y="3394808"/>
            <a:ext cx="0" cy="1728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6920000" flipV="1">
            <a:off x="4766833" y="2718008"/>
            <a:ext cx="0" cy="1296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 flipV="1">
            <a:off x="5414833" y="3510008"/>
            <a:ext cx="0" cy="1728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17100000" flipV="1">
            <a:off x="4782607" y="2682008"/>
            <a:ext cx="0" cy="1296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Speech Bubble: Rectangle with Corners Rounded 10">
            <a:extLst>
              <a:ext uri="{FF2B5EF4-FFF2-40B4-BE49-F238E27FC236}">
                <a16:creationId xmlns:a16="http://schemas.microsoft.com/office/drawing/2014/main" id="{CD2579CE-2DB8-4F93-8ECD-0E9BF715B235}"/>
              </a:ext>
            </a:extLst>
          </p:cNvPr>
          <p:cNvSpPr/>
          <p:nvPr/>
        </p:nvSpPr>
        <p:spPr>
          <a:xfrm>
            <a:off x="507548" y="595477"/>
            <a:ext cx="3667919" cy="1398780"/>
          </a:xfrm>
          <a:prstGeom prst="wedgeEllipseCallout">
            <a:avLst>
              <a:gd name="adj1" fmla="val -49340"/>
              <a:gd name="adj2" fmla="val -41813"/>
            </a:avLst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53746"/>
                </a:solidFill>
              </a:rPr>
              <a:t>Let’s count around the clock in 5 minute intervals…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110734" y="844302"/>
            <a:ext cx="736099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9:00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43274" y="1170996"/>
            <a:ext cx="736099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9:05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366762" y="2064755"/>
            <a:ext cx="736099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9:10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647422" y="3231281"/>
            <a:ext cx="736099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9:15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366762" y="4374008"/>
            <a:ext cx="736099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9:20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406734" y="5355230"/>
            <a:ext cx="736099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9:25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046783" y="5663586"/>
            <a:ext cx="736099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9:30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11EF728-BBFD-4605-9757-809887C9CB84}"/>
              </a:ext>
            </a:extLst>
          </p:cNvPr>
          <p:cNvSpPr txBox="1"/>
          <p:nvPr/>
        </p:nvSpPr>
        <p:spPr>
          <a:xfrm>
            <a:off x="438641" y="138868"/>
            <a:ext cx="8933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EA7600"/>
              </a:buClr>
              <a:buSzPct val="120000"/>
            </a:pPr>
            <a:r>
              <a:rPr lang="en-GB" sz="2000" b="1" dirty="0">
                <a:solidFill>
                  <a:srgbClr val="5B9BD5">
                    <a:lumMod val="75000"/>
                  </a:srgbClr>
                </a:solidFill>
              </a:rPr>
              <a:t>Write and draw corresponding analogue and digital clock times. </a:t>
            </a:r>
          </a:p>
        </p:txBody>
      </p:sp>
      <p:pic>
        <p:nvPicPr>
          <p:cNvPr id="3" name="2">
            <a:hlinkClick r:id="" action="ppaction://media"/>
            <a:extLst>
              <a:ext uri="{FF2B5EF4-FFF2-40B4-BE49-F238E27FC236}">
                <a16:creationId xmlns:a16="http://schemas.microsoft.com/office/drawing/2014/main" id="{E5983300-60D0-41F2-9B23-514BD8381F9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668590" y="844302"/>
            <a:ext cx="609600" cy="609600"/>
          </a:xfrm>
          <a:prstGeom prst="rect">
            <a:avLst/>
          </a:prstGeom>
        </p:spPr>
      </p:pic>
      <p:pic>
        <p:nvPicPr>
          <p:cNvPr id="4" name="3">
            <a:hlinkClick r:id="" action="ppaction://media"/>
            <a:extLst>
              <a:ext uri="{FF2B5EF4-FFF2-40B4-BE49-F238E27FC236}">
                <a16:creationId xmlns:a16="http://schemas.microsoft.com/office/drawing/2014/main" id="{BA53AC5E-2304-421C-BE2E-D78D8E3176AD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609196" y="1777196"/>
            <a:ext cx="609600" cy="609600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30C2483D-A4DF-4AEB-BF06-CD4A88437D3E}"/>
              </a:ext>
            </a:extLst>
          </p:cNvPr>
          <p:cNvGrpSpPr/>
          <p:nvPr/>
        </p:nvGrpSpPr>
        <p:grpSpPr>
          <a:xfrm>
            <a:off x="6263335" y="620622"/>
            <a:ext cx="1286358" cy="712850"/>
            <a:chOff x="3400687" y="1749989"/>
            <a:chExt cx="1286358" cy="712850"/>
          </a:xfrm>
        </p:grpSpPr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755990C-E06F-492B-B3CD-5891F735A6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80170" y="2081105"/>
              <a:ext cx="46703" cy="38173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8EA43C2-4D4D-4060-B32F-8D0881DE2E1F}"/>
                </a:ext>
              </a:extLst>
            </p:cNvPr>
            <p:cNvSpPr txBox="1"/>
            <p:nvPr/>
          </p:nvSpPr>
          <p:spPr>
            <a:xfrm>
              <a:off x="3400687" y="1749989"/>
              <a:ext cx="12863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FF0000"/>
                  </a:solidFill>
                </a:rPr>
                <a:t>colon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892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73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817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CEC2F06-FA07-421C-9E8C-C3D9827F8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>
                <a:solidFill>
                  <a:srgbClr val="EA7600"/>
                </a:solidFill>
              </a:rPr>
              <a:pPr/>
              <a:t>4</a:t>
            </a:fld>
            <a:endParaRPr lang="en-GB" dirty="0">
              <a:solidFill>
                <a:srgbClr val="EA7600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6E7435-766E-44DA-9E64-580F9F209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05926" y="6367376"/>
            <a:ext cx="3723776" cy="365125"/>
          </a:xfrm>
        </p:spPr>
        <p:txBody>
          <a:bodyPr/>
          <a:lstStyle/>
          <a:p>
            <a:pPr algn="r"/>
            <a:r>
              <a:rPr lang="en-GB" dirty="0"/>
              <a:t>Year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9677ED-5C54-4353-B94F-C526DD00205C}"/>
              </a:ext>
            </a:extLst>
          </p:cNvPr>
          <p:cNvSpPr txBox="1"/>
          <p:nvPr/>
        </p:nvSpPr>
        <p:spPr>
          <a:xfrm>
            <a:off x="438641" y="138868"/>
            <a:ext cx="8933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EA7600"/>
              </a:buClr>
              <a:buSzPct val="120000"/>
            </a:pPr>
            <a:r>
              <a:rPr lang="en-GB" sz="2000" b="1" dirty="0">
                <a:solidFill>
                  <a:srgbClr val="5B9BD5">
                    <a:lumMod val="75000"/>
                  </a:srgbClr>
                </a:solidFill>
              </a:rPr>
              <a:t>Write and draw corresponding analogue and digital clock times.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792" y="1259234"/>
            <a:ext cx="4381500" cy="42767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29" name="Straight Arrow Connector 28"/>
          <p:cNvCxnSpPr/>
          <p:nvPr/>
        </p:nvCxnSpPr>
        <p:spPr>
          <a:xfrm rot="3600000" flipV="1">
            <a:off x="6589787" y="2105330"/>
            <a:ext cx="0" cy="1728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20100000" flipV="1">
            <a:off x="5567686" y="2124000"/>
            <a:ext cx="0" cy="1296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22311" y="667170"/>
            <a:ext cx="3897361" cy="1487585"/>
            <a:chOff x="116681" y="545101"/>
            <a:chExt cx="3897361" cy="1487585"/>
          </a:xfrm>
        </p:grpSpPr>
        <p:sp>
          <p:nvSpPr>
            <p:cNvPr id="39" name="Speech Bubble: Rectangle with Corners Rounded 10">
              <a:extLst>
                <a:ext uri="{FF2B5EF4-FFF2-40B4-BE49-F238E27FC236}">
                  <a16:creationId xmlns:a16="http://schemas.microsoft.com/office/drawing/2014/main" id="{CD2579CE-2DB8-4F93-8ECD-0E9BF715B235}"/>
                </a:ext>
              </a:extLst>
            </p:cNvPr>
            <p:cNvSpPr/>
            <p:nvPr/>
          </p:nvSpPr>
          <p:spPr>
            <a:xfrm>
              <a:off x="116681" y="545101"/>
              <a:ext cx="3897361" cy="1487585"/>
            </a:xfrm>
            <a:prstGeom prst="wedgeEllipseCallout">
              <a:avLst>
                <a:gd name="adj1" fmla="val -49340"/>
                <a:gd name="adj2" fmla="val -41813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b="1" dirty="0">
                  <a:solidFill>
                    <a:srgbClr val="253746"/>
                  </a:solidFill>
                </a:rPr>
                <a:t>On a piece of paper, write </a:t>
              </a:r>
              <a:r>
                <a:rPr lang="en-GB" sz="2000" b="1" dirty="0">
                  <a:solidFill>
                    <a:srgbClr val="FF0000"/>
                  </a:solidFill>
                </a:rPr>
                <a:t>the digital times </a:t>
              </a:r>
              <a:r>
                <a:rPr lang="en-GB" sz="2000" b="1" dirty="0">
                  <a:solidFill>
                    <a:srgbClr val="253746"/>
                  </a:solidFill>
                </a:rPr>
                <a:t>equivalent to these analogue clocks.</a:t>
              </a:r>
            </a:p>
          </p:txBody>
        </p:sp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5848" y="988302"/>
              <a:ext cx="623389" cy="623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9" name="TextBox 48"/>
          <p:cNvSpPr txBox="1"/>
          <p:nvPr/>
        </p:nvSpPr>
        <p:spPr>
          <a:xfrm>
            <a:off x="7897250" y="2103089"/>
            <a:ext cx="891591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11:10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rot="7200000" flipV="1">
            <a:off x="6591542" y="2949291"/>
            <a:ext cx="0" cy="1728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15000000" flipV="1">
            <a:off x="5220000" y="2974959"/>
            <a:ext cx="0" cy="1296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897250" y="4287019"/>
            <a:ext cx="736099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8:20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rot="5400000" flipV="1">
            <a:off x="6743941" y="2537330"/>
            <a:ext cx="0" cy="1728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9480000" flipV="1">
            <a:off x="6086042" y="3354145"/>
            <a:ext cx="0" cy="1296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127395" y="3170497"/>
            <a:ext cx="736099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5:15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 rot="1800000" flipV="1">
            <a:off x="6275296" y="1766574"/>
            <a:ext cx="0" cy="1728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1980000" flipV="1">
            <a:off x="6207008" y="2189833"/>
            <a:ext cx="0" cy="1296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131781" y="1110371"/>
            <a:ext cx="736099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1:05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 rot="10800000" flipV="1">
            <a:off x="5854082" y="3401330"/>
            <a:ext cx="0" cy="1728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4500000" flipV="1">
            <a:off x="6505861" y="2563104"/>
            <a:ext cx="0" cy="1296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5475245" y="5535959"/>
            <a:ext cx="736100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2:30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 rot="9000000" flipV="1">
            <a:off x="6286081" y="3285575"/>
            <a:ext cx="0" cy="1728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13380000" flipV="1">
            <a:off x="5399605" y="3227246"/>
            <a:ext cx="0" cy="1296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870848" y="5305126"/>
            <a:ext cx="736099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2400" b="1" dirty="0"/>
              <a:t>7:25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 rot="18000000" flipV="1">
            <a:off x="5267737" y="2395389"/>
            <a:ext cx="0" cy="1296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5854081" y="1673330"/>
            <a:ext cx="0" cy="1728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5417215" y="780180"/>
            <a:ext cx="891591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>
            <a:outerShdw blurRad="50800" dist="38100" dir="60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10:00</a:t>
            </a:r>
          </a:p>
        </p:txBody>
      </p:sp>
      <p:pic>
        <p:nvPicPr>
          <p:cNvPr id="4" name="3">
            <a:hlinkClick r:id="" action="ppaction://media"/>
            <a:extLst>
              <a:ext uri="{FF2B5EF4-FFF2-40B4-BE49-F238E27FC236}">
                <a16:creationId xmlns:a16="http://schemas.microsoft.com/office/drawing/2014/main" id="{1B623BEA-EDC2-4922-8B5A-CCB7348BE58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96578" y="1684774"/>
            <a:ext cx="609600" cy="609600"/>
          </a:xfrm>
          <a:prstGeom prst="rect">
            <a:avLst/>
          </a:prstGeom>
        </p:spPr>
      </p:pic>
      <p:pic>
        <p:nvPicPr>
          <p:cNvPr id="5" name="2">
            <a:hlinkClick r:id="" action="ppaction://media"/>
            <a:extLst>
              <a:ext uri="{FF2B5EF4-FFF2-40B4-BE49-F238E27FC236}">
                <a16:creationId xmlns:a16="http://schemas.microsoft.com/office/drawing/2014/main" id="{010BDD08-2000-45E9-9CC3-76DC5083E261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-831742" y="311145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92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4" dur="1261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1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9" grpId="0" animBg="1"/>
      <p:bldP spid="49" grpId="1" animBg="1"/>
      <p:bldP spid="52" grpId="0" animBg="1"/>
      <p:bldP spid="52" grpId="1" animBg="1"/>
      <p:bldP spid="55" grpId="0" animBg="1"/>
      <p:bldP spid="55" grpId="1" animBg="1"/>
      <p:bldP spid="58" grpId="0" animBg="1"/>
      <p:bldP spid="58" grpId="1" animBg="1"/>
      <p:bldP spid="61" grpId="0" animBg="1"/>
      <p:bldP spid="61" grpId="1" animBg="1"/>
      <p:bldP spid="64" grpId="0" animBg="1"/>
      <p:bldP spid="64" grpId="1" animBg="1"/>
      <p:bldP spid="6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EA7600"/>
      </a:hlink>
      <a:folHlink>
        <a:srgbClr val="EA760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3460</TotalTime>
  <Words>128</Words>
  <Application>Microsoft Office PowerPoint</Application>
  <PresentationFormat>On-screen Show (4:3)</PresentationFormat>
  <Paragraphs>41</Paragraphs>
  <Slides>4</Slides>
  <Notes>4</Notes>
  <HiddenSlides>0</HiddenSlides>
  <MMClips>5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PC</dc:creator>
  <cp:lastModifiedBy>Nick Barwick</cp:lastModifiedBy>
  <cp:revision>238</cp:revision>
  <dcterms:created xsi:type="dcterms:W3CDTF">2018-09-13T11:08:58Z</dcterms:created>
  <dcterms:modified xsi:type="dcterms:W3CDTF">2020-03-26T10:00:55Z</dcterms:modified>
</cp:coreProperties>
</file>